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75" r:id="rId14"/>
    <p:sldId id="276" r:id="rId15"/>
    <p:sldId id="277" r:id="rId16"/>
    <p:sldId id="267" r:id="rId17"/>
    <p:sldId id="278" r:id="rId18"/>
    <p:sldId id="269" r:id="rId19"/>
    <p:sldId id="268" r:id="rId20"/>
    <p:sldId id="270" r:id="rId21"/>
    <p:sldId id="271" r:id="rId22"/>
    <p:sldId id="272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2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_blank">
    <p:bg>
      <p:bgPr>
        <a:gradFill>
          <a:gsLst>
            <a:gs pos="100000">
              <a:srgbClr val="D8E2F4"/>
            </a:gs>
            <a:gs pos="0">
              <a:schemeClr val="bg1"/>
            </a:gs>
            <a:gs pos="9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:\logos\cshl\cshl_dnalc_logo_cmyk.png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70625"/>
            <a:ext cx="289864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753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7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_blank">
    <p:bg>
      <p:bgPr>
        <a:gradFill>
          <a:gsLst>
            <a:gs pos="100000">
              <a:srgbClr val="D8E2F4"/>
            </a:gs>
            <a:gs pos="0">
              <a:schemeClr val="bg1"/>
            </a:gs>
            <a:gs pos="9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:\logos\cshl\cshl_dnalc_logo_cmyk.png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70625"/>
            <a:ext cx="289864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753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9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4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9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92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95" y="1661529"/>
            <a:ext cx="4900270" cy="3219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9691" y="546755"/>
            <a:ext cx="888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Collection Clinic 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163" y="5164767"/>
            <a:ext cx="9757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Collecting and Retaining Specimens for US Ants</a:t>
            </a:r>
          </a:p>
          <a:p>
            <a:pPr algn="ctr"/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Great Basin, Sonoran, TX/Puerto Rico</a:t>
            </a:r>
            <a:endParaRPr lang="en-US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7" y="3054285"/>
            <a:ext cx="2836613" cy="2110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106" y="3054285"/>
            <a:ext cx="3289016" cy="20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Formica</a:t>
            </a:r>
            <a:r>
              <a:rPr lang="en-US" dirty="0" smtClean="0"/>
              <a:t> spp.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9501" y="1541076"/>
            <a:ext cx="41753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Wood ants, field ants, mound-building ants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Nests in ground (sometimes under stones, sometimes above ground, covered with “thatching”)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temperate forest understory dwellers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Predatory, but foraging from canopy for sweets.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0305" y="856357"/>
            <a:ext cx="63647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Baiting – pecan </a:t>
            </a:r>
            <a:r>
              <a:rPr lang="en-US" sz="3200" dirty="0" err="1" smtClean="0"/>
              <a:t>sandies</a:t>
            </a:r>
            <a:r>
              <a:rPr lang="en-US" sz="3200" dirty="0" smtClean="0"/>
              <a:t>, tuna, crushed crickets (remember predatory)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Nests (sometimes) easy to see – directed hand collecting 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Sweeping/beat sheeting low vegetation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Leaf litter/soil sifting may be better for some species.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Pitfalls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6011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*</a:t>
            </a:r>
            <a:r>
              <a:rPr lang="en-US" i="1" dirty="0" err="1" smtClean="0"/>
              <a:t>Formicoxenus</a:t>
            </a:r>
            <a:r>
              <a:rPr lang="en-US" i="1" dirty="0" smtClean="0"/>
              <a:t> </a:t>
            </a:r>
            <a:r>
              <a:rPr lang="en-US" i="1" dirty="0" err="1" smtClean="0"/>
              <a:t>hirticornis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9501" y="1541076"/>
            <a:ext cx="41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Xenobiont</a:t>
            </a:r>
            <a:r>
              <a:rPr lang="en-US" dirty="0" smtClean="0">
                <a:latin typeface="Comic Sans MS" panose="030F0702030302020204" pitchFamily="66" charset="0"/>
              </a:rPr>
              <a:t> within </a:t>
            </a:r>
            <a:r>
              <a:rPr lang="en-US" dirty="0" err="1" smtClean="0">
                <a:latin typeface="Comic Sans MS" panose="030F0702030302020204" pitchFamily="66" charset="0"/>
              </a:rPr>
              <a:t>Formicine</a:t>
            </a:r>
            <a:r>
              <a:rPr lang="en-US" dirty="0" smtClean="0">
                <a:latin typeface="Comic Sans MS" panose="030F0702030302020204" pitchFamily="66" charset="0"/>
              </a:rPr>
              <a:t> nests. 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2337" y="1110189"/>
            <a:ext cx="6364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Identify nests of host (like </a:t>
            </a:r>
            <a:r>
              <a:rPr lang="en-US" sz="3200" i="1" dirty="0" smtClean="0"/>
              <a:t>Formica </a:t>
            </a:r>
            <a:r>
              <a:rPr lang="en-US" sz="3200" i="1" dirty="0" err="1" smtClean="0"/>
              <a:t>obscuripes</a:t>
            </a:r>
            <a:r>
              <a:rPr lang="en-US" sz="3200" dirty="0" smtClean="0"/>
              <a:t>)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Sample from nest – excavation may be required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" y="2864843"/>
            <a:ext cx="4154905" cy="27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8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/>
              <a:t>Camponotus</a:t>
            </a:r>
            <a:r>
              <a:rPr lang="en-US" b="1" dirty="0" smtClean="0"/>
              <a:t> spp</a:t>
            </a:r>
            <a:r>
              <a:rPr lang="en-US" b="1" dirty="0"/>
              <a:t>.</a:t>
            </a:r>
            <a:r>
              <a:rPr lang="en-US" dirty="0" smtClean="0"/>
              <a:t>/</a:t>
            </a:r>
            <a:r>
              <a:rPr lang="en-US" i="1" dirty="0" err="1" smtClean="0"/>
              <a:t>Colobopsis</a:t>
            </a:r>
            <a:r>
              <a:rPr lang="en-US" dirty="0" smtClean="0"/>
              <a:t> spp.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So-called carpenter ants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 in decaying wood (moist or dry)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temperate forest understory or field fringe dwellers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Predatory/scavenging, but foraging from canopy for sweets, and frequently visiting flowers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Sometimes in soil or partially in soil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95" y="1317357"/>
            <a:ext cx="3284622" cy="2574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5" y="1317356"/>
            <a:ext cx="3254964" cy="25749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2782" y="3755587"/>
            <a:ext cx="282140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Camponotus</a:t>
            </a:r>
            <a:r>
              <a:rPr lang="en-US" i="1" dirty="0" smtClean="0"/>
              <a:t> </a:t>
            </a:r>
            <a:r>
              <a:rPr lang="en-US" i="1" dirty="0" err="1" smtClean="0"/>
              <a:t>subbarbatus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01" y="4206258"/>
            <a:ext cx="2930771" cy="23760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95883" y="6309479"/>
            <a:ext cx="282140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Camponotus</a:t>
            </a:r>
            <a:r>
              <a:rPr lang="en-US" i="1" dirty="0" smtClean="0"/>
              <a:t> </a:t>
            </a:r>
            <a:r>
              <a:rPr lang="en-US" i="1" dirty="0" err="1" smtClean="0"/>
              <a:t>decipiens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04" y="4178956"/>
            <a:ext cx="3604980" cy="24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/>
              <a:t>Camponotus</a:t>
            </a:r>
            <a:r>
              <a:rPr lang="en-US" b="1" dirty="0" smtClean="0"/>
              <a:t> spp</a:t>
            </a:r>
            <a:r>
              <a:rPr lang="en-US" b="1" dirty="0"/>
              <a:t>.</a:t>
            </a:r>
            <a:r>
              <a:rPr lang="en-US" dirty="0" smtClean="0"/>
              <a:t>/</a:t>
            </a:r>
            <a:r>
              <a:rPr lang="en-US" i="1" dirty="0" err="1" smtClean="0"/>
              <a:t>Colobopsis</a:t>
            </a:r>
            <a:r>
              <a:rPr lang="en-US" dirty="0" smtClean="0"/>
              <a:t> spp.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So-called carpenter ants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 in decaying wood (moist or dry)/under rocks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temperate forest understory or field fringe dwellers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Predatory/scavenging, but foraging from canopy for sweets, and frequently visiting flowers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Sometimes in soil or partially in soil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8589" y="1036831"/>
            <a:ext cx="63647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Baiting – pecan </a:t>
            </a:r>
            <a:r>
              <a:rPr lang="en-US" sz="3200" dirty="0" err="1" smtClean="0"/>
              <a:t>sandies</a:t>
            </a:r>
            <a:r>
              <a:rPr lang="en-US" sz="3200" dirty="0" smtClean="0"/>
              <a:t>, tuna, crushed crickets (remember scavenging)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Pitfalls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Direct hand collecting – under rocks, downed logs/bark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Leaf Litter/soil sifting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Sweeping/beat sheeting fringe flowers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2626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Camponotus</a:t>
            </a:r>
            <a:r>
              <a:rPr lang="en-US" dirty="0" smtClean="0"/>
              <a:t> spp./</a:t>
            </a:r>
            <a:r>
              <a:rPr lang="en-US" b="1" i="1" dirty="0" err="1" smtClean="0"/>
              <a:t>Colobopsis</a:t>
            </a:r>
            <a:r>
              <a:rPr lang="en-US" b="1" dirty="0" smtClean="0"/>
              <a:t> spp.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Janitor Ants, Plug-head Ants, Gatekeeper Ants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Forest dwellers. Arboreal only.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Nests in twigs (ash or oak), galls, etc.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Scavenging (on droppings, carrion), but foraging from honeydew, nectar, etc.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67" y="1925052"/>
            <a:ext cx="3585411" cy="358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81" y="4178168"/>
            <a:ext cx="3131419" cy="1839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88" y="1541076"/>
            <a:ext cx="3014712" cy="201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Camponotus</a:t>
            </a:r>
            <a:r>
              <a:rPr lang="en-US" dirty="0" smtClean="0"/>
              <a:t> spp./</a:t>
            </a:r>
            <a:r>
              <a:rPr lang="en-US" b="1" i="1" dirty="0" err="1" smtClean="0"/>
              <a:t>Colobopsis</a:t>
            </a:r>
            <a:r>
              <a:rPr lang="en-US" b="1" dirty="0" smtClean="0"/>
              <a:t> spp.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Janitor Ants, Plug-head Ants, Gatekeeper Ants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Forest dwellers. Arboreal only.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Nests in twigs (ash or oak), galls, etc.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Scavenging (on droppings, carrion), but foraging from honeydew, nectar, etc.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2495" y="1417638"/>
            <a:ext cx="63647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Sweeping/beat sheeting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Special efforts - Investigating droppings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Baits? </a:t>
            </a:r>
          </a:p>
          <a:p>
            <a:pPr marL="514350" indent="-514350">
              <a:buAutoNum type="arabicParenR"/>
            </a:pPr>
            <a:endParaRPr lang="en-US" sz="3200" dirty="0"/>
          </a:p>
          <a:p>
            <a:r>
              <a:rPr lang="en-US" sz="3200" i="1" dirty="0" smtClean="0"/>
              <a:t>One of the many reasons why metadata is important!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75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Strumigenys</a:t>
            </a:r>
            <a:r>
              <a:rPr lang="en-US" dirty="0" smtClean="0"/>
              <a:t> spp.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Mini-</a:t>
            </a:r>
            <a:r>
              <a:rPr lang="en-US" dirty="0" err="1" smtClean="0">
                <a:latin typeface="Comic Sans MS" panose="030F0702030302020204" pitchFamily="66" charset="0"/>
              </a:rPr>
              <a:t>Trapjaw</a:t>
            </a:r>
            <a:r>
              <a:rPr lang="en-US" dirty="0" smtClean="0">
                <a:latin typeface="Comic Sans MS" panose="030F0702030302020204" pitchFamily="66" charset="0"/>
              </a:rPr>
              <a:t> Ants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A lot of diversity in the southeast!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Soil and leaf-litter dwellers, under rocks, amongst lawn, etc.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Some are predators on springtails!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Forest dwellers.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found near </a:t>
            </a:r>
            <a:r>
              <a:rPr lang="en-US" i="1" dirty="0" smtClean="0">
                <a:latin typeface="Comic Sans MS" panose="030F0702030302020204" pitchFamily="66" charset="0"/>
              </a:rPr>
              <a:t>Formica</a:t>
            </a:r>
            <a:r>
              <a:rPr lang="en-US" dirty="0" smtClean="0">
                <a:latin typeface="Comic Sans MS" panose="030F0702030302020204" pitchFamily="66" charset="0"/>
              </a:rPr>
              <a:t> or </a:t>
            </a:r>
            <a:r>
              <a:rPr lang="en-US" i="1" dirty="0" err="1" smtClean="0">
                <a:latin typeface="Comic Sans MS" panose="030F0702030302020204" pitchFamily="66" charset="0"/>
              </a:rPr>
              <a:t>Camponotus</a:t>
            </a:r>
            <a:r>
              <a:rPr lang="en-US" dirty="0" smtClean="0">
                <a:latin typeface="Comic Sans MS" panose="030F0702030302020204" pitchFamily="66" charset="0"/>
              </a:rPr>
              <a:t> nests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25" y="1760721"/>
            <a:ext cx="3775332" cy="4291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63" y="639181"/>
            <a:ext cx="4112363" cy="2945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3961" y="5910507"/>
            <a:ext cx="192309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S. </a:t>
            </a:r>
            <a:r>
              <a:rPr lang="en-US" i="1" dirty="0" err="1" smtClean="0"/>
              <a:t>pergandei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132082" y="3399995"/>
            <a:ext cx="164652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S.abdita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058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Strumigenys</a:t>
            </a:r>
            <a:r>
              <a:rPr lang="en-US" dirty="0" smtClean="0"/>
              <a:t> spp.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Mini-</a:t>
            </a:r>
            <a:r>
              <a:rPr lang="en-US" dirty="0" err="1" smtClean="0">
                <a:latin typeface="Comic Sans MS" panose="030F0702030302020204" pitchFamily="66" charset="0"/>
              </a:rPr>
              <a:t>Trapjaw</a:t>
            </a:r>
            <a:r>
              <a:rPr lang="en-US" dirty="0" smtClean="0">
                <a:latin typeface="Comic Sans MS" panose="030F0702030302020204" pitchFamily="66" charset="0"/>
              </a:rPr>
              <a:t> Ants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A lot of diversity in the Southeast!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Soil and leaf-litter dwellers, under rocks, amongst lawn, etc.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Some are predators on springtails!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Forest dwellers.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found near </a:t>
            </a:r>
            <a:r>
              <a:rPr lang="en-US" i="1" dirty="0" smtClean="0">
                <a:latin typeface="Comic Sans MS" panose="030F0702030302020204" pitchFamily="66" charset="0"/>
              </a:rPr>
              <a:t>Formica</a:t>
            </a:r>
            <a:r>
              <a:rPr lang="en-US" dirty="0" smtClean="0">
                <a:latin typeface="Comic Sans MS" panose="030F0702030302020204" pitchFamily="66" charset="0"/>
              </a:rPr>
              <a:t> or </a:t>
            </a:r>
            <a:r>
              <a:rPr lang="en-US" i="1" dirty="0" err="1" smtClean="0">
                <a:latin typeface="Comic Sans MS" panose="030F0702030302020204" pitchFamily="66" charset="0"/>
              </a:rPr>
              <a:t>Camponotus</a:t>
            </a:r>
            <a:r>
              <a:rPr lang="en-US" dirty="0" smtClean="0">
                <a:latin typeface="Comic Sans MS" panose="030F0702030302020204" pitchFamily="66" charset="0"/>
              </a:rPr>
              <a:t> nests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1" y="1892241"/>
            <a:ext cx="63647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smtClean="0"/>
              <a:t>Soil </a:t>
            </a:r>
            <a:r>
              <a:rPr lang="en-US" sz="3200" smtClean="0"/>
              <a:t>sifting </a:t>
            </a:r>
            <a:r>
              <a:rPr lang="en-US" sz="3200" dirty="0" smtClean="0"/>
              <a:t>is the way to go for these guys (Berlese, etc.)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Direct hand collecting – longshot.</a:t>
            </a:r>
          </a:p>
        </p:txBody>
      </p:sp>
    </p:spTree>
    <p:extLst>
      <p:ext uri="{BB962C8B-B14F-4D97-AF65-F5344CB8AC3E}">
        <p14:creationId xmlns:p14="http://schemas.microsoft.com/office/powerpoint/2010/main" val="1006709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Determine suitable locations to collect from</a:t>
            </a:r>
            <a:endParaRPr lang="en-US" dirty="0"/>
          </a:p>
          <a:p>
            <a:r>
              <a:rPr lang="en-US" dirty="0" smtClean="0"/>
              <a:t>Utilize a particular collecting technique</a:t>
            </a:r>
          </a:p>
          <a:p>
            <a:r>
              <a:rPr lang="en-US" dirty="0" smtClean="0"/>
              <a:t>Collect ants!!!! </a:t>
            </a:r>
          </a:p>
          <a:p>
            <a:pPr lvl="1"/>
            <a:r>
              <a:rPr lang="en-US" dirty="0" smtClean="0"/>
              <a:t>If possible, collect a small series (5-10 ants). If not, 1 ant is better than nothing, but be sure to </a:t>
            </a:r>
            <a:r>
              <a:rPr lang="en-US" dirty="0" err="1" smtClean="0"/>
              <a:t>photodocument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Store in &gt; 95% </a:t>
            </a:r>
            <a:r>
              <a:rPr lang="en-US" dirty="0" err="1" smtClean="0"/>
              <a:t>EtOH</a:t>
            </a:r>
            <a:r>
              <a:rPr lang="en-US" dirty="0" smtClean="0"/>
              <a:t> for barcoding.</a:t>
            </a:r>
          </a:p>
          <a:p>
            <a:pPr lvl="1"/>
            <a:r>
              <a:rPr lang="en-US" dirty="0" smtClean="0"/>
              <a:t>Otherwise, stick in freezer, but 95% </a:t>
            </a:r>
            <a:r>
              <a:rPr lang="en-US" dirty="0" err="1" smtClean="0"/>
              <a:t>EtOH</a:t>
            </a:r>
            <a:r>
              <a:rPr lang="en-US" dirty="0" smtClean="0"/>
              <a:t> for </a:t>
            </a:r>
            <a:r>
              <a:rPr lang="en-US" dirty="0" err="1" smtClean="0"/>
              <a:t>longterm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Retain </a:t>
            </a:r>
            <a:r>
              <a:rPr lang="en-US" b="1" i="1" dirty="0" smtClean="0"/>
              <a:t>all ant samples</a:t>
            </a:r>
            <a:r>
              <a:rPr lang="en-US" dirty="0" smtClean="0"/>
              <a:t>, and amplified DNA.</a:t>
            </a:r>
          </a:p>
          <a:p>
            <a:pPr lvl="1"/>
            <a:r>
              <a:rPr lang="en-US" dirty="0" smtClean="0"/>
              <a:t>Collect metadata! </a:t>
            </a:r>
          </a:p>
        </p:txBody>
      </p:sp>
    </p:spTree>
    <p:extLst>
      <p:ext uri="{BB962C8B-B14F-4D97-AF65-F5344CB8AC3E}">
        <p14:creationId xmlns:p14="http://schemas.microsoft.com/office/powerpoint/2010/main" val="289557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Saving Specimens/</a:t>
            </a:r>
            <a:r>
              <a:rPr lang="en-US" b="1" dirty="0" err="1" smtClean="0"/>
              <a:t>Photodocumentation</a:t>
            </a:r>
            <a:r>
              <a:rPr lang="en-US" b="1" dirty="0" smtClean="0"/>
              <a:t> - Taxonomy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" y="3383028"/>
            <a:ext cx="3125729" cy="26907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11" y="3383028"/>
            <a:ext cx="3106820" cy="2690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95" y="3742554"/>
            <a:ext cx="3505200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334" y="3383028"/>
            <a:ext cx="3053763" cy="2690728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372979" y="2225842"/>
            <a:ext cx="11209421" cy="6015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432" y="1296612"/>
            <a:ext cx="10311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Elucidating species taxonomy often relies on morphology of specimens – if you can’t save intact specimens, definitely take as </a:t>
            </a:r>
            <a:r>
              <a:rPr lang="en-US" sz="2400" b="1" i="1" dirty="0" smtClean="0"/>
              <a:t>high quality </a:t>
            </a:r>
            <a:r>
              <a:rPr lang="en-US" sz="2400" dirty="0" smtClean="0"/>
              <a:t>photos as you can!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869489"/>
            <a:ext cx="19290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Perfect!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9105" y="2869489"/>
            <a:ext cx="19290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Okay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9963" y="2822519"/>
            <a:ext cx="19290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Getting iffy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5683" y="2822519"/>
            <a:ext cx="19290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Bad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4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7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Saving Specimens/</a:t>
            </a:r>
            <a:r>
              <a:rPr lang="en-US" b="1" dirty="0" err="1" smtClean="0"/>
              <a:t>Photodocumentation</a:t>
            </a:r>
            <a:r>
              <a:rPr lang="en-US" b="1" dirty="0" smtClean="0"/>
              <a:t> – DNA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Also, novel sequences, of course, should not have a match in </a:t>
            </a:r>
            <a:r>
              <a:rPr lang="en-US" dirty="0" err="1" smtClean="0"/>
              <a:t>GenBank</a:t>
            </a:r>
            <a:r>
              <a:rPr lang="en-US" dirty="0" smtClean="0"/>
              <a:t> – to publish those sequences confidently, we’d need to retain vouchers. </a:t>
            </a:r>
          </a:p>
          <a:p>
            <a:r>
              <a:rPr lang="en-US" dirty="0" smtClean="0"/>
              <a:t>Sometimes not enough variation!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4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Metadata Collection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5" y="1417638"/>
            <a:ext cx="3813257" cy="287394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035552" y="1987296"/>
            <a:ext cx="2401824" cy="6217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325" y="124936"/>
            <a:ext cx="3499105" cy="2585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941" y="3068356"/>
            <a:ext cx="3745411" cy="2767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4" y="4202389"/>
            <a:ext cx="3219042" cy="237847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267594" y="3267456"/>
            <a:ext cx="3815702" cy="53275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88730" y="4401427"/>
            <a:ext cx="1859579" cy="99019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68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Tips for successful a project: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Spend time thinking about how to collect. </a:t>
            </a:r>
          </a:p>
          <a:p>
            <a:pPr marL="514350" indent="-514350">
              <a:buAutoNum type="arabicParenR"/>
            </a:pPr>
            <a:r>
              <a:rPr lang="en-US" dirty="0" smtClean="0"/>
              <a:t>Stay organized – do not mix up samples/numbers/sequences</a:t>
            </a:r>
          </a:p>
          <a:p>
            <a:pPr marL="514350" indent="-514350">
              <a:buAutoNum type="arabicParenR"/>
            </a:pPr>
            <a:r>
              <a:rPr lang="en-US" dirty="0" smtClean="0"/>
              <a:t>Be thoughtful about preserving/storing/documenting specimens – </a:t>
            </a:r>
            <a:r>
              <a:rPr lang="en-US" b="1" i="1" dirty="0" smtClean="0"/>
              <a:t>this is one of the most important foundational steps to the DNA barcoding.</a:t>
            </a: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	</a:t>
            </a:r>
          </a:p>
          <a:p>
            <a:pPr marL="0" indent="0" algn="ctr">
              <a:buNone/>
            </a:pPr>
            <a:r>
              <a:rPr lang="en-US" b="1" i="1" dirty="0" smtClean="0"/>
              <a:t>Great quality sequence, undamaged voucher, and metadata to go along with it. </a:t>
            </a:r>
          </a:p>
        </p:txBody>
      </p:sp>
    </p:spTree>
    <p:extLst>
      <p:ext uri="{BB962C8B-B14F-4D97-AF65-F5344CB8AC3E}">
        <p14:creationId xmlns:p14="http://schemas.microsoft.com/office/powerpoint/2010/main" val="2826968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GOALS of US ANTS: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Acquire the tools and the experience of barcoding (really cool!)</a:t>
            </a:r>
          </a:p>
          <a:p>
            <a:pPr marL="514350" indent="-514350" algn="ctr">
              <a:buAutoNum type="arabicParenR"/>
            </a:pPr>
            <a:r>
              <a:rPr lang="en-US" dirty="0" smtClean="0"/>
              <a:t>Good data – don’t let interesting finds slip through the cracks (Hopefully, we get </a:t>
            </a:r>
            <a:r>
              <a:rPr lang="en-US" i="1" dirty="0" smtClean="0"/>
              <a:t>at least 100 novel sequences</a:t>
            </a:r>
            <a:r>
              <a:rPr lang="en-US" dirty="0" smtClean="0"/>
              <a:t>) 	</a:t>
            </a:r>
          </a:p>
          <a:p>
            <a:pPr marL="0" indent="0" algn="ctr">
              <a:buNone/>
            </a:pPr>
            <a:r>
              <a:rPr lang="en-US" b="1" dirty="0" smtClean="0"/>
              <a:t>Great quality sequence, undamaged voucher, and metadata to go along with it.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3) Of course, have fun and be safe! </a:t>
            </a:r>
          </a:p>
        </p:txBody>
      </p:sp>
    </p:spTree>
    <p:extLst>
      <p:ext uri="{BB962C8B-B14F-4D97-AF65-F5344CB8AC3E}">
        <p14:creationId xmlns:p14="http://schemas.microsoft.com/office/powerpoint/2010/main" val="137640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suitable locations to collect from</a:t>
            </a:r>
          </a:p>
          <a:p>
            <a:pPr lvl="1"/>
            <a:r>
              <a:rPr lang="en-US" i="1" dirty="0" smtClean="0"/>
              <a:t>Don’t forget to get appropriate permissions</a:t>
            </a:r>
          </a:p>
        </p:txBody>
      </p:sp>
    </p:spTree>
    <p:extLst>
      <p:ext uri="{BB962C8B-B14F-4D97-AF65-F5344CB8AC3E}">
        <p14:creationId xmlns:p14="http://schemas.microsoft.com/office/powerpoint/2010/main" val="172234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suitable locations to collect from</a:t>
            </a:r>
            <a:endParaRPr lang="en-US" dirty="0"/>
          </a:p>
          <a:p>
            <a:r>
              <a:rPr lang="en-US" dirty="0" smtClean="0"/>
              <a:t>Utilize a particular collecting technique</a:t>
            </a:r>
          </a:p>
          <a:p>
            <a:pPr lvl="1"/>
            <a:r>
              <a:rPr lang="en-US" dirty="0" smtClean="0"/>
              <a:t>There may be notes out there (i.e., scientific literature, ant blogs, ant wiki, etc.) for successful techniques employed by others!</a:t>
            </a:r>
          </a:p>
        </p:txBody>
      </p:sp>
    </p:spTree>
    <p:extLst>
      <p:ext uri="{BB962C8B-B14F-4D97-AF65-F5344CB8AC3E}">
        <p14:creationId xmlns:p14="http://schemas.microsoft.com/office/powerpoint/2010/main" val="270234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suitable locations to collect from</a:t>
            </a:r>
            <a:endParaRPr lang="en-US" dirty="0"/>
          </a:p>
          <a:p>
            <a:r>
              <a:rPr lang="en-US" dirty="0" smtClean="0"/>
              <a:t>Utilize a particular collecting technique</a:t>
            </a:r>
          </a:p>
          <a:p>
            <a:pPr lvl="1"/>
            <a:r>
              <a:rPr lang="en-US" dirty="0" smtClean="0"/>
              <a:t>There may be notes out there (i.e., scientific literature, ant blogs, ant wiki, etc.) for successful techniques employed by others!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not, </a:t>
            </a:r>
            <a:r>
              <a:rPr lang="en-US" b="1" i="1" dirty="0" smtClean="0"/>
              <a:t>genus</a:t>
            </a:r>
            <a:r>
              <a:rPr lang="en-US" dirty="0" smtClean="0"/>
              <a:t> might be a good way to go! </a:t>
            </a:r>
          </a:p>
        </p:txBody>
      </p:sp>
    </p:spTree>
    <p:extLst>
      <p:ext uri="{BB962C8B-B14F-4D97-AF65-F5344CB8AC3E}">
        <p14:creationId xmlns:p14="http://schemas.microsoft.com/office/powerpoint/2010/main" val="305430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 Collecting by Genus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50" y="1713844"/>
            <a:ext cx="2258432" cy="1764400"/>
          </a:xfrm>
        </p:spPr>
      </p:pic>
      <p:sp>
        <p:nvSpPr>
          <p:cNvPr id="5" name="TextBox 4"/>
          <p:cNvSpPr txBox="1"/>
          <p:nvPr/>
        </p:nvSpPr>
        <p:spPr>
          <a:xfrm>
            <a:off x="1635551" y="3478244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Formica </a:t>
            </a:r>
            <a:r>
              <a:rPr lang="en-US" i="1" dirty="0" err="1" smtClean="0"/>
              <a:t>canadensis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72" y="1709870"/>
            <a:ext cx="2941164" cy="1768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3239" y="3478244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Formica </a:t>
            </a:r>
            <a:r>
              <a:rPr lang="en-US" i="1" dirty="0" err="1" smtClean="0"/>
              <a:t>montana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25" y="1709870"/>
            <a:ext cx="2494101" cy="17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37297" y="3496270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Formica </a:t>
            </a:r>
            <a:r>
              <a:rPr lang="en-US" i="1" dirty="0" err="1" smtClean="0"/>
              <a:t>ciliata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258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 Collecting by Genus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16" y="1798684"/>
            <a:ext cx="2258432" cy="1764400"/>
          </a:xfrm>
        </p:spPr>
      </p:pic>
      <p:sp>
        <p:nvSpPr>
          <p:cNvPr id="5" name="TextBox 4"/>
          <p:cNvSpPr txBox="1"/>
          <p:nvPr/>
        </p:nvSpPr>
        <p:spPr>
          <a:xfrm>
            <a:off x="1588417" y="3563084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Formica</a:t>
            </a:r>
            <a:r>
              <a:rPr lang="en-US" i="1" dirty="0" smtClean="0"/>
              <a:t> </a:t>
            </a:r>
            <a:r>
              <a:rPr lang="en-US" i="1" dirty="0" err="1" smtClean="0"/>
              <a:t>canadensis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38" y="1794710"/>
            <a:ext cx="2941164" cy="1768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6105" y="3563084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Formica</a:t>
            </a:r>
            <a:r>
              <a:rPr lang="en-US" i="1" dirty="0" smtClean="0"/>
              <a:t> </a:t>
            </a:r>
            <a:r>
              <a:rPr lang="en-US" i="1" dirty="0" err="1" smtClean="0"/>
              <a:t>montana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1" y="1794710"/>
            <a:ext cx="2494101" cy="17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0163" y="3581110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Formica</a:t>
            </a:r>
            <a:r>
              <a:rPr lang="en-US" i="1" dirty="0" smtClean="0"/>
              <a:t> </a:t>
            </a:r>
            <a:r>
              <a:rPr lang="en-US" i="1" dirty="0" err="1" smtClean="0"/>
              <a:t>ciliata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25105" y="4528773"/>
            <a:ext cx="825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Ants placed within the same genus may share behavioral (i.e., feeding) tendencies, nest-building habits, etc.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639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 the Collection by Genus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up in </a:t>
            </a:r>
            <a:r>
              <a:rPr lang="en-US" dirty="0" err="1" smtClean="0"/>
              <a:t>dropbox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224" y="1328952"/>
            <a:ext cx="6609397" cy="46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0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Formica</a:t>
            </a:r>
            <a:r>
              <a:rPr lang="en-US" dirty="0" smtClean="0"/>
              <a:t> spp.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24" y="1174286"/>
            <a:ext cx="3288273" cy="2466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24" y="3811766"/>
            <a:ext cx="3288273" cy="261257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04" y="1062640"/>
            <a:ext cx="2890100" cy="2169502"/>
          </a:xfrm>
        </p:spPr>
      </p:pic>
      <p:sp>
        <p:nvSpPr>
          <p:cNvPr id="14" name="TextBox 13"/>
          <p:cNvSpPr txBox="1"/>
          <p:nvPr/>
        </p:nvSpPr>
        <p:spPr>
          <a:xfrm>
            <a:off x="8533666" y="3178826"/>
            <a:ext cx="280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F. </a:t>
            </a:r>
            <a:r>
              <a:rPr lang="en-US" sz="2400" b="1" i="1" dirty="0" err="1">
                <a:solidFill>
                  <a:schemeClr val="bg1"/>
                </a:solidFill>
              </a:rPr>
              <a:t>m</a:t>
            </a:r>
            <a:r>
              <a:rPr lang="en-US" sz="2400" b="1" i="1" dirty="0" err="1" smtClean="0">
                <a:solidFill>
                  <a:schemeClr val="bg1"/>
                </a:solidFill>
              </a:rPr>
              <a:t>ontana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mound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3665" y="5962673"/>
            <a:ext cx="280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F. </a:t>
            </a:r>
            <a:r>
              <a:rPr lang="en-US" sz="2400" b="1" i="1" dirty="0" err="1" smtClean="0">
                <a:solidFill>
                  <a:schemeClr val="bg1"/>
                </a:solidFill>
              </a:rPr>
              <a:t>obscuripes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mound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26285" y="5637229"/>
            <a:ext cx="980387" cy="30165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03924" y="6062325"/>
            <a:ext cx="377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Host of </a:t>
            </a:r>
            <a:r>
              <a:rPr lang="en-US" b="1" i="1" dirty="0" err="1" smtClean="0"/>
              <a:t>Formicoxenus</a:t>
            </a:r>
            <a:r>
              <a:rPr lang="en-US" b="1" i="1" dirty="0" smtClean="0"/>
              <a:t> </a:t>
            </a:r>
            <a:r>
              <a:rPr lang="en-US" b="1" i="1" dirty="0" err="1" smtClean="0"/>
              <a:t>hirticornis</a:t>
            </a:r>
            <a:r>
              <a:rPr lang="en-US" b="1" dirty="0" smtClean="0"/>
              <a:t>, btw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96" y="3422120"/>
            <a:ext cx="3068164" cy="23011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17317" y="5198204"/>
            <a:ext cx="280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F. </a:t>
            </a:r>
            <a:r>
              <a:rPr lang="en-US" sz="2400" b="1" i="1" dirty="0" err="1" smtClean="0">
                <a:solidFill>
                  <a:schemeClr val="bg1"/>
                </a:solidFill>
              </a:rPr>
              <a:t>obscuriventris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501" y="1541076"/>
            <a:ext cx="41753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Wood ants, field ants, mound-building ants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Nests in ground (sometimes under stones, sometimes above ground, covered with “thatching”)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temperate forest understory dwellers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Predatory, but foraging from canopy for sweets.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9483"/>
      </p:ext>
    </p:extLst>
  </p:cSld>
  <p:clrMapOvr>
    <a:masterClrMapping/>
  </p:clrMapOvr>
</p:sld>
</file>

<file path=ppt/theme/theme1.xml><?xml version="1.0" encoding="utf-8"?>
<a:theme xmlns:a="http://schemas.openxmlformats.org/drawingml/2006/main" name="DNAL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1002</Words>
  <Application>Microsoft Office PowerPoint</Application>
  <PresentationFormat>Widescreen</PresentationFormat>
  <Paragraphs>185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Comic Sans MS</vt:lpstr>
      <vt:lpstr>DNALC</vt:lpstr>
      <vt:lpstr>PowerPoint Presentation</vt:lpstr>
      <vt:lpstr>You’ve researched your ants – now what? </vt:lpstr>
      <vt:lpstr>You’ve researched your ants – now what? </vt:lpstr>
      <vt:lpstr>You’ve researched your ants – now what? </vt:lpstr>
      <vt:lpstr>You’ve researched your ants – now what? </vt:lpstr>
      <vt:lpstr>Ant Collecting by Genus</vt:lpstr>
      <vt:lpstr>Ant Collecting by Genus</vt:lpstr>
      <vt:lpstr>Consult the Collection by Genus Guide</vt:lpstr>
      <vt:lpstr>Formica spp. </vt:lpstr>
      <vt:lpstr>Formica spp. </vt:lpstr>
      <vt:lpstr>*Formicoxenus hirticornis </vt:lpstr>
      <vt:lpstr>Camponotus spp./Colobopsis spp. </vt:lpstr>
      <vt:lpstr>Camponotus spp./Colobopsis spp. </vt:lpstr>
      <vt:lpstr>Camponotus spp./Colobopsis spp. </vt:lpstr>
      <vt:lpstr>Camponotus spp./Colobopsis spp. </vt:lpstr>
      <vt:lpstr>Strumigenys spp.</vt:lpstr>
      <vt:lpstr>Strumigenys spp.</vt:lpstr>
      <vt:lpstr>You’ve researched your ants – now what? </vt:lpstr>
      <vt:lpstr>Saving Specimens/Photodocumentation - Taxonomy</vt:lpstr>
      <vt:lpstr>Saving Specimens/Photodocumentation – DNA </vt:lpstr>
      <vt:lpstr>Metadata Collection</vt:lpstr>
      <vt:lpstr>Tips for successful a project:</vt:lpstr>
      <vt:lpstr>GOALS of US ANTS: </vt:lpstr>
    </vt:vector>
  </TitlesOfParts>
  <Company>Cold Spring Harbor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Lauter, Sue</dc:creator>
  <cp:lastModifiedBy>Petracca, Jeffry</cp:lastModifiedBy>
  <cp:revision>31</cp:revision>
  <dcterms:created xsi:type="dcterms:W3CDTF">2020-03-16T17:26:49Z</dcterms:created>
  <dcterms:modified xsi:type="dcterms:W3CDTF">2020-08-28T17:01:43Z</dcterms:modified>
</cp:coreProperties>
</file>